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2"/>
  </p:notesMasterIdLst>
  <p:sldIdLst>
    <p:sldId id="256" r:id="rId2"/>
    <p:sldId id="258" r:id="rId3"/>
    <p:sldId id="266" r:id="rId4"/>
    <p:sldId id="259" r:id="rId5"/>
    <p:sldId id="267" r:id="rId6"/>
    <p:sldId id="263" r:id="rId7"/>
    <p:sldId id="261" r:id="rId8"/>
    <p:sldId id="262" r:id="rId9"/>
    <p:sldId id="264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3155C-017A-4E90-934A-F5C2AED71E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9935A25-CA18-4FEE-9F6C-B94CF7BAC4EF}">
      <dgm:prSet/>
      <dgm:spPr/>
      <dgm:t>
        <a:bodyPr/>
        <a:lstStyle/>
        <a:p>
          <a:r>
            <a:rPr lang="en-US" dirty="0"/>
            <a:t>VLA detects a variety of sources due to its relatively coarse resolution</a:t>
          </a:r>
        </a:p>
      </dgm:t>
    </dgm:pt>
    <dgm:pt modelId="{0906CB1C-85E3-4A90-9FE7-03F6649DFA65}" type="parTrans" cxnId="{DBDD8464-D23F-4FB6-BDB1-73634B988383}">
      <dgm:prSet/>
      <dgm:spPr/>
      <dgm:t>
        <a:bodyPr/>
        <a:lstStyle/>
        <a:p>
          <a:endParaRPr lang="en-US"/>
        </a:p>
      </dgm:t>
    </dgm:pt>
    <dgm:pt modelId="{442E5D4A-EA9B-4EFA-8F96-63F1EB74A3E7}" type="sibTrans" cxnId="{DBDD8464-D23F-4FB6-BDB1-73634B988383}">
      <dgm:prSet/>
      <dgm:spPr/>
      <dgm:t>
        <a:bodyPr/>
        <a:lstStyle/>
        <a:p>
          <a:endParaRPr lang="en-US"/>
        </a:p>
      </dgm:t>
    </dgm:pt>
    <dgm:pt modelId="{552A4EB8-1585-4D73-830B-F0E582857F4B}">
      <dgm:prSet/>
      <dgm:spPr/>
      <dgm:t>
        <a:bodyPr/>
        <a:lstStyle/>
        <a:p>
          <a:r>
            <a:rPr lang="en-US"/>
            <a:t>Identifies locations for object pointings</a:t>
          </a:r>
        </a:p>
      </dgm:t>
    </dgm:pt>
    <dgm:pt modelId="{3DE5AB1E-131C-42E2-B200-35470DEF6292}" type="parTrans" cxnId="{8CA89273-9F6A-4521-B023-0B4F2BC9E192}">
      <dgm:prSet/>
      <dgm:spPr/>
      <dgm:t>
        <a:bodyPr/>
        <a:lstStyle/>
        <a:p>
          <a:endParaRPr lang="en-US"/>
        </a:p>
      </dgm:t>
    </dgm:pt>
    <dgm:pt modelId="{623E4697-3B0B-4561-B9F5-84CC7741753D}" type="sibTrans" cxnId="{8CA89273-9F6A-4521-B023-0B4F2BC9E192}">
      <dgm:prSet/>
      <dgm:spPr/>
      <dgm:t>
        <a:bodyPr/>
        <a:lstStyle/>
        <a:p>
          <a:endParaRPr lang="en-US"/>
        </a:p>
      </dgm:t>
    </dgm:pt>
    <dgm:pt modelId="{B0C9D401-59AB-4C93-9156-46612B2E1733}">
      <dgm:prSet/>
      <dgm:spPr/>
      <dgm:t>
        <a:bodyPr/>
        <a:lstStyle/>
        <a:p>
          <a:r>
            <a:rPr lang="en-US" dirty="0"/>
            <a:t>VLBA is only sensitive to near-point source emission</a:t>
          </a:r>
        </a:p>
      </dgm:t>
    </dgm:pt>
    <dgm:pt modelId="{DBBFEC00-29A6-456E-8E9A-502CF65DBDCA}" type="parTrans" cxnId="{46B028F6-FE27-43F6-82B5-4157508055EF}">
      <dgm:prSet/>
      <dgm:spPr/>
      <dgm:t>
        <a:bodyPr/>
        <a:lstStyle/>
        <a:p>
          <a:endParaRPr lang="en-US"/>
        </a:p>
      </dgm:t>
    </dgm:pt>
    <dgm:pt modelId="{76B010ED-F39E-4BDA-AB7A-AD10ED088E2A}" type="sibTrans" cxnId="{46B028F6-FE27-43F6-82B5-4157508055EF}">
      <dgm:prSet/>
      <dgm:spPr/>
      <dgm:t>
        <a:bodyPr/>
        <a:lstStyle/>
        <a:p>
          <a:endParaRPr lang="en-US"/>
        </a:p>
      </dgm:t>
    </dgm:pt>
    <dgm:pt modelId="{A5365A0D-22BA-4252-859F-249C25B575F4}">
      <dgm:prSet/>
      <dgm:spPr/>
      <dgm:t>
        <a:bodyPr/>
        <a:lstStyle/>
        <a:p>
          <a:r>
            <a:rPr lang="en-US" dirty="0"/>
            <a:t>Emission from SF sources are extended throughout galaxy, AGN produce most to all of emissions from the galaxy center</a:t>
          </a:r>
        </a:p>
      </dgm:t>
    </dgm:pt>
    <dgm:pt modelId="{50E1AE83-DF83-487A-85B5-6D302C7BA4DE}" type="parTrans" cxnId="{B38D3A4A-A5D0-437B-9420-93894F9E54A3}">
      <dgm:prSet/>
      <dgm:spPr/>
      <dgm:t>
        <a:bodyPr/>
        <a:lstStyle/>
        <a:p>
          <a:endParaRPr lang="en-US"/>
        </a:p>
      </dgm:t>
    </dgm:pt>
    <dgm:pt modelId="{CCFF0CAF-CA19-4669-A108-69B6406F1A85}" type="sibTrans" cxnId="{B38D3A4A-A5D0-437B-9420-93894F9E54A3}">
      <dgm:prSet/>
      <dgm:spPr/>
      <dgm:t>
        <a:bodyPr/>
        <a:lstStyle/>
        <a:p>
          <a:endParaRPr lang="en-US"/>
        </a:p>
      </dgm:t>
    </dgm:pt>
    <dgm:pt modelId="{C4929884-695B-4665-9184-514C858EC705}">
      <dgm:prSet/>
      <dgm:spPr/>
      <dgm:t>
        <a:bodyPr/>
        <a:lstStyle/>
        <a:p>
          <a:r>
            <a:rPr lang="en-US"/>
            <a:t>Further and more accurate differentiation requires UV/Visible/NIR</a:t>
          </a:r>
        </a:p>
      </dgm:t>
    </dgm:pt>
    <dgm:pt modelId="{E6A9099D-C9F4-4B73-9761-5EA5DDE1A1F6}" type="parTrans" cxnId="{DA05E7E8-CA60-4989-B3D1-619100220CBA}">
      <dgm:prSet/>
      <dgm:spPr/>
      <dgm:t>
        <a:bodyPr/>
        <a:lstStyle/>
        <a:p>
          <a:endParaRPr lang="en-US"/>
        </a:p>
      </dgm:t>
    </dgm:pt>
    <dgm:pt modelId="{C68DD779-08CD-4865-A076-ACD83EBC7C98}" type="sibTrans" cxnId="{DA05E7E8-CA60-4989-B3D1-619100220CBA}">
      <dgm:prSet/>
      <dgm:spPr/>
      <dgm:t>
        <a:bodyPr/>
        <a:lstStyle/>
        <a:p>
          <a:endParaRPr lang="en-US"/>
        </a:p>
      </dgm:t>
    </dgm:pt>
    <dgm:pt modelId="{CC95B5EE-13E7-4106-820B-EA18B298E646}">
      <dgm:prSet/>
      <dgm:spPr/>
      <dgm:t>
        <a:bodyPr/>
        <a:lstStyle/>
        <a:p>
          <a:r>
            <a:rPr lang="en-US"/>
            <a:t>Mixed cases (i.e. SF + weak AGN)</a:t>
          </a:r>
        </a:p>
      </dgm:t>
    </dgm:pt>
    <dgm:pt modelId="{B067F5C7-A207-4D76-AC2B-000D0C7D97EE}" type="parTrans" cxnId="{934C7704-21A3-4576-9E2B-1619CE4C8956}">
      <dgm:prSet/>
      <dgm:spPr/>
      <dgm:t>
        <a:bodyPr/>
        <a:lstStyle/>
        <a:p>
          <a:endParaRPr lang="en-US"/>
        </a:p>
      </dgm:t>
    </dgm:pt>
    <dgm:pt modelId="{94E37024-AD41-4D22-916F-8E62DD13AF74}" type="sibTrans" cxnId="{934C7704-21A3-4576-9E2B-1619CE4C8956}">
      <dgm:prSet/>
      <dgm:spPr/>
      <dgm:t>
        <a:bodyPr/>
        <a:lstStyle/>
        <a:p>
          <a:endParaRPr lang="en-US"/>
        </a:p>
      </dgm:t>
    </dgm:pt>
    <dgm:pt modelId="{EA9C9FD3-987C-4133-94FF-B88A49F06F51}">
      <dgm:prSet/>
      <dgm:spPr/>
      <dgm:t>
        <a:bodyPr/>
        <a:lstStyle/>
        <a:p>
          <a:r>
            <a:rPr lang="en-US"/>
            <a:t>Object confusion (off-centered point sources)</a:t>
          </a:r>
        </a:p>
      </dgm:t>
    </dgm:pt>
    <dgm:pt modelId="{BFFB66AA-BAC6-40B9-B758-0B8C2D1E0B8C}" type="parTrans" cxnId="{BC0462FD-C08C-43E9-934A-50575F103473}">
      <dgm:prSet/>
      <dgm:spPr/>
      <dgm:t>
        <a:bodyPr/>
        <a:lstStyle/>
        <a:p>
          <a:endParaRPr lang="en-US"/>
        </a:p>
      </dgm:t>
    </dgm:pt>
    <dgm:pt modelId="{4E4CDFB6-02FF-4BAA-8751-A9D777C2182A}" type="sibTrans" cxnId="{BC0462FD-C08C-43E9-934A-50575F103473}">
      <dgm:prSet/>
      <dgm:spPr/>
      <dgm:t>
        <a:bodyPr/>
        <a:lstStyle/>
        <a:p>
          <a:endParaRPr lang="en-US"/>
        </a:p>
      </dgm:t>
    </dgm:pt>
    <dgm:pt modelId="{57F1D880-1774-474E-A6E9-F1FB1C743793}" type="pres">
      <dgm:prSet presAssocID="{3433155C-017A-4E90-934A-F5C2AED71E19}" presName="root" presStyleCnt="0">
        <dgm:presLayoutVars>
          <dgm:dir/>
          <dgm:resizeHandles val="exact"/>
        </dgm:presLayoutVars>
      </dgm:prSet>
      <dgm:spPr/>
    </dgm:pt>
    <dgm:pt modelId="{E94FF861-7CEF-43FC-97B4-BB7BAD40CDED}" type="pres">
      <dgm:prSet presAssocID="{F9935A25-CA18-4FEE-9F6C-B94CF7BAC4EF}" presName="compNode" presStyleCnt="0"/>
      <dgm:spPr/>
    </dgm:pt>
    <dgm:pt modelId="{3CA8D35D-6631-4A36-82DD-DCA8A568F6D6}" type="pres">
      <dgm:prSet presAssocID="{F9935A25-CA18-4FEE-9F6C-B94CF7BAC4EF}" presName="bgRect" presStyleLbl="bgShp" presStyleIdx="0" presStyleCnt="4"/>
      <dgm:spPr/>
    </dgm:pt>
    <dgm:pt modelId="{1BD4360F-A76C-4869-83D3-EACF1EAC8776}" type="pres">
      <dgm:prSet presAssocID="{F9935A25-CA18-4FEE-9F6C-B94CF7BAC4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606C544-3C8A-49BA-AA3F-6BB8D267CBDE}" type="pres">
      <dgm:prSet presAssocID="{F9935A25-CA18-4FEE-9F6C-B94CF7BAC4EF}" presName="spaceRect" presStyleCnt="0"/>
      <dgm:spPr/>
    </dgm:pt>
    <dgm:pt modelId="{8736AF00-0651-4DD4-92D4-B6B7AAC64E4E}" type="pres">
      <dgm:prSet presAssocID="{F9935A25-CA18-4FEE-9F6C-B94CF7BAC4EF}" presName="parTx" presStyleLbl="revTx" presStyleIdx="0" presStyleCnt="6">
        <dgm:presLayoutVars>
          <dgm:chMax val="0"/>
          <dgm:chPref val="0"/>
        </dgm:presLayoutVars>
      </dgm:prSet>
      <dgm:spPr/>
    </dgm:pt>
    <dgm:pt modelId="{CB300CC9-B7FD-4733-8BC2-54DEB5EE5866}" type="pres">
      <dgm:prSet presAssocID="{F9935A25-CA18-4FEE-9F6C-B94CF7BAC4EF}" presName="desTx" presStyleLbl="revTx" presStyleIdx="1" presStyleCnt="6">
        <dgm:presLayoutVars/>
      </dgm:prSet>
      <dgm:spPr/>
    </dgm:pt>
    <dgm:pt modelId="{0F900151-B1BA-4048-94C9-972E211EF0B1}" type="pres">
      <dgm:prSet presAssocID="{442E5D4A-EA9B-4EFA-8F96-63F1EB74A3E7}" presName="sibTrans" presStyleCnt="0"/>
      <dgm:spPr/>
    </dgm:pt>
    <dgm:pt modelId="{6D021254-87DB-4FC2-91BE-5F900B464831}" type="pres">
      <dgm:prSet presAssocID="{B0C9D401-59AB-4C93-9156-46612B2E1733}" presName="compNode" presStyleCnt="0"/>
      <dgm:spPr/>
    </dgm:pt>
    <dgm:pt modelId="{AE53F2A8-F04D-42FF-B13B-8FD36DF3FD91}" type="pres">
      <dgm:prSet presAssocID="{B0C9D401-59AB-4C93-9156-46612B2E1733}" presName="bgRect" presStyleLbl="bgShp" presStyleIdx="1" presStyleCnt="4"/>
      <dgm:spPr/>
    </dgm:pt>
    <dgm:pt modelId="{4914CC2A-9E62-4E46-B892-CE39634A461D}" type="pres">
      <dgm:prSet presAssocID="{B0C9D401-59AB-4C93-9156-46612B2E173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0A79C480-3A8C-4DEB-A23C-9E890B2F90B9}" type="pres">
      <dgm:prSet presAssocID="{B0C9D401-59AB-4C93-9156-46612B2E1733}" presName="spaceRect" presStyleCnt="0"/>
      <dgm:spPr/>
    </dgm:pt>
    <dgm:pt modelId="{487A6CB8-AE0A-4C66-A708-A0E43A7734DB}" type="pres">
      <dgm:prSet presAssocID="{B0C9D401-59AB-4C93-9156-46612B2E1733}" presName="parTx" presStyleLbl="revTx" presStyleIdx="2" presStyleCnt="6">
        <dgm:presLayoutVars>
          <dgm:chMax val="0"/>
          <dgm:chPref val="0"/>
        </dgm:presLayoutVars>
      </dgm:prSet>
      <dgm:spPr/>
    </dgm:pt>
    <dgm:pt modelId="{22D61615-6AEE-4D18-B97D-4AE6DDFBF59E}" type="pres">
      <dgm:prSet presAssocID="{76B010ED-F39E-4BDA-AB7A-AD10ED088E2A}" presName="sibTrans" presStyleCnt="0"/>
      <dgm:spPr/>
    </dgm:pt>
    <dgm:pt modelId="{43E9FE20-B4EB-4A37-84D6-081439EA5407}" type="pres">
      <dgm:prSet presAssocID="{A5365A0D-22BA-4252-859F-249C25B575F4}" presName="compNode" presStyleCnt="0"/>
      <dgm:spPr/>
    </dgm:pt>
    <dgm:pt modelId="{692CD2D8-7556-4C27-B5FB-B50098066297}" type="pres">
      <dgm:prSet presAssocID="{A5365A0D-22BA-4252-859F-249C25B575F4}" presName="bgRect" presStyleLbl="bgShp" presStyleIdx="2" presStyleCnt="4"/>
      <dgm:spPr/>
    </dgm:pt>
    <dgm:pt modelId="{50759B0E-76FB-4EEA-8D98-5A12E538C21E}" type="pres">
      <dgm:prSet presAssocID="{A5365A0D-22BA-4252-859F-249C25B575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s with solid fill"/>
        </a:ext>
      </dgm:extLst>
    </dgm:pt>
    <dgm:pt modelId="{2F5B4119-2A2C-402A-95A0-74BC292CB81B}" type="pres">
      <dgm:prSet presAssocID="{A5365A0D-22BA-4252-859F-249C25B575F4}" presName="spaceRect" presStyleCnt="0"/>
      <dgm:spPr/>
    </dgm:pt>
    <dgm:pt modelId="{13A66582-2D12-4F95-B3F9-C85683A24759}" type="pres">
      <dgm:prSet presAssocID="{A5365A0D-22BA-4252-859F-249C25B575F4}" presName="parTx" presStyleLbl="revTx" presStyleIdx="3" presStyleCnt="6">
        <dgm:presLayoutVars>
          <dgm:chMax val="0"/>
          <dgm:chPref val="0"/>
        </dgm:presLayoutVars>
      </dgm:prSet>
      <dgm:spPr/>
    </dgm:pt>
    <dgm:pt modelId="{F002AD15-20AA-4573-890A-5F22E959502F}" type="pres">
      <dgm:prSet presAssocID="{CCFF0CAF-CA19-4669-A108-69B6406F1A85}" presName="sibTrans" presStyleCnt="0"/>
      <dgm:spPr/>
    </dgm:pt>
    <dgm:pt modelId="{32C24852-92EC-46BF-BD83-868969BB4BC5}" type="pres">
      <dgm:prSet presAssocID="{C4929884-695B-4665-9184-514C858EC705}" presName="compNode" presStyleCnt="0"/>
      <dgm:spPr/>
    </dgm:pt>
    <dgm:pt modelId="{66405CF2-3602-4832-9662-6E8DAC2A6846}" type="pres">
      <dgm:prSet presAssocID="{C4929884-695B-4665-9184-514C858EC705}" presName="bgRect" presStyleLbl="bgShp" presStyleIdx="3" presStyleCnt="4"/>
      <dgm:spPr/>
    </dgm:pt>
    <dgm:pt modelId="{5969195A-A0DE-4F1A-841B-952CCA9BDB38}" type="pres">
      <dgm:prSet presAssocID="{C4929884-695B-4665-9184-514C858EC70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 with solid fill"/>
        </a:ext>
      </dgm:extLst>
    </dgm:pt>
    <dgm:pt modelId="{125E0FDC-4C39-473A-88F9-9D1E2EB944FB}" type="pres">
      <dgm:prSet presAssocID="{C4929884-695B-4665-9184-514C858EC705}" presName="spaceRect" presStyleCnt="0"/>
      <dgm:spPr/>
    </dgm:pt>
    <dgm:pt modelId="{830D5D26-4BE6-4722-9D0E-1CB12143DDD0}" type="pres">
      <dgm:prSet presAssocID="{C4929884-695B-4665-9184-514C858EC705}" presName="parTx" presStyleLbl="revTx" presStyleIdx="4" presStyleCnt="6">
        <dgm:presLayoutVars>
          <dgm:chMax val="0"/>
          <dgm:chPref val="0"/>
        </dgm:presLayoutVars>
      </dgm:prSet>
      <dgm:spPr/>
    </dgm:pt>
    <dgm:pt modelId="{77BB57EE-EBFC-48D5-95C5-D58EFEA5819B}" type="pres">
      <dgm:prSet presAssocID="{C4929884-695B-4665-9184-514C858EC705}" presName="desTx" presStyleLbl="revTx" presStyleIdx="5" presStyleCnt="6">
        <dgm:presLayoutVars/>
      </dgm:prSet>
      <dgm:spPr/>
    </dgm:pt>
  </dgm:ptLst>
  <dgm:cxnLst>
    <dgm:cxn modelId="{62105300-F389-4A8A-8DDE-E230BA3CB954}" type="presOf" srcId="{CC95B5EE-13E7-4106-820B-EA18B298E646}" destId="{77BB57EE-EBFC-48D5-95C5-D58EFEA5819B}" srcOrd="0" destOrd="0" presId="urn:microsoft.com/office/officeart/2018/2/layout/IconVerticalSolidList"/>
    <dgm:cxn modelId="{934C7704-21A3-4576-9E2B-1619CE4C8956}" srcId="{C4929884-695B-4665-9184-514C858EC705}" destId="{CC95B5EE-13E7-4106-820B-EA18B298E646}" srcOrd="0" destOrd="0" parTransId="{B067F5C7-A207-4D76-AC2B-000D0C7D97EE}" sibTransId="{94E37024-AD41-4D22-916F-8E62DD13AF74}"/>
    <dgm:cxn modelId="{72F67614-1013-40F3-B5AE-44B8F55400C7}" type="presOf" srcId="{B0C9D401-59AB-4C93-9156-46612B2E1733}" destId="{487A6CB8-AE0A-4C66-A708-A0E43A7734DB}" srcOrd="0" destOrd="0" presId="urn:microsoft.com/office/officeart/2018/2/layout/IconVerticalSolidList"/>
    <dgm:cxn modelId="{DBDD8464-D23F-4FB6-BDB1-73634B988383}" srcId="{3433155C-017A-4E90-934A-F5C2AED71E19}" destId="{F9935A25-CA18-4FEE-9F6C-B94CF7BAC4EF}" srcOrd="0" destOrd="0" parTransId="{0906CB1C-85E3-4A90-9FE7-03F6649DFA65}" sibTransId="{442E5D4A-EA9B-4EFA-8F96-63F1EB74A3E7}"/>
    <dgm:cxn modelId="{B38D3A4A-A5D0-437B-9420-93894F9E54A3}" srcId="{3433155C-017A-4E90-934A-F5C2AED71E19}" destId="{A5365A0D-22BA-4252-859F-249C25B575F4}" srcOrd="2" destOrd="0" parTransId="{50E1AE83-DF83-487A-85B5-6D302C7BA4DE}" sibTransId="{CCFF0CAF-CA19-4669-A108-69B6406F1A85}"/>
    <dgm:cxn modelId="{B266A56A-813C-4C57-8328-E5E4DEB13E79}" type="presOf" srcId="{EA9C9FD3-987C-4133-94FF-B88A49F06F51}" destId="{77BB57EE-EBFC-48D5-95C5-D58EFEA5819B}" srcOrd="0" destOrd="1" presId="urn:microsoft.com/office/officeart/2018/2/layout/IconVerticalSolidList"/>
    <dgm:cxn modelId="{8CA89273-9F6A-4521-B023-0B4F2BC9E192}" srcId="{F9935A25-CA18-4FEE-9F6C-B94CF7BAC4EF}" destId="{552A4EB8-1585-4D73-830B-F0E582857F4B}" srcOrd="0" destOrd="0" parTransId="{3DE5AB1E-131C-42E2-B200-35470DEF6292}" sibTransId="{623E4697-3B0B-4561-B9F5-84CC7741753D}"/>
    <dgm:cxn modelId="{14760692-47EE-431D-93E8-FB650678C784}" type="presOf" srcId="{3433155C-017A-4E90-934A-F5C2AED71E19}" destId="{57F1D880-1774-474E-A6E9-F1FB1C743793}" srcOrd="0" destOrd="0" presId="urn:microsoft.com/office/officeart/2018/2/layout/IconVerticalSolidList"/>
    <dgm:cxn modelId="{159A7495-7C51-4784-9FFC-9102B8646923}" type="presOf" srcId="{C4929884-695B-4665-9184-514C858EC705}" destId="{830D5D26-4BE6-4722-9D0E-1CB12143DDD0}" srcOrd="0" destOrd="0" presId="urn:microsoft.com/office/officeart/2018/2/layout/IconVerticalSolidList"/>
    <dgm:cxn modelId="{0F409B95-245F-40F2-A267-E48D5770D2B0}" type="presOf" srcId="{F9935A25-CA18-4FEE-9F6C-B94CF7BAC4EF}" destId="{8736AF00-0651-4DD4-92D4-B6B7AAC64E4E}" srcOrd="0" destOrd="0" presId="urn:microsoft.com/office/officeart/2018/2/layout/IconVerticalSolidList"/>
    <dgm:cxn modelId="{8E1370B7-5DF1-46D9-BDA6-B14D112D8A53}" type="presOf" srcId="{552A4EB8-1585-4D73-830B-F0E582857F4B}" destId="{CB300CC9-B7FD-4733-8BC2-54DEB5EE5866}" srcOrd="0" destOrd="0" presId="urn:microsoft.com/office/officeart/2018/2/layout/IconVerticalSolidList"/>
    <dgm:cxn modelId="{DA05E7E8-CA60-4989-B3D1-619100220CBA}" srcId="{3433155C-017A-4E90-934A-F5C2AED71E19}" destId="{C4929884-695B-4665-9184-514C858EC705}" srcOrd="3" destOrd="0" parTransId="{E6A9099D-C9F4-4B73-9761-5EA5DDE1A1F6}" sibTransId="{C68DD779-08CD-4865-A076-ACD83EBC7C98}"/>
    <dgm:cxn modelId="{2E46DCF2-EEA4-452C-9681-A5D7DEBC1A91}" type="presOf" srcId="{A5365A0D-22BA-4252-859F-249C25B575F4}" destId="{13A66582-2D12-4F95-B3F9-C85683A24759}" srcOrd="0" destOrd="0" presId="urn:microsoft.com/office/officeart/2018/2/layout/IconVerticalSolidList"/>
    <dgm:cxn modelId="{46B028F6-FE27-43F6-82B5-4157508055EF}" srcId="{3433155C-017A-4E90-934A-F5C2AED71E19}" destId="{B0C9D401-59AB-4C93-9156-46612B2E1733}" srcOrd="1" destOrd="0" parTransId="{DBBFEC00-29A6-456E-8E9A-502CF65DBDCA}" sibTransId="{76B010ED-F39E-4BDA-AB7A-AD10ED088E2A}"/>
    <dgm:cxn modelId="{BC0462FD-C08C-43E9-934A-50575F103473}" srcId="{C4929884-695B-4665-9184-514C858EC705}" destId="{EA9C9FD3-987C-4133-94FF-B88A49F06F51}" srcOrd="1" destOrd="0" parTransId="{BFFB66AA-BAC6-40B9-B758-0B8C2D1E0B8C}" sibTransId="{4E4CDFB6-02FF-4BAA-8751-A9D777C2182A}"/>
    <dgm:cxn modelId="{33F8D167-D13A-4901-AD42-73E8541E9842}" type="presParOf" srcId="{57F1D880-1774-474E-A6E9-F1FB1C743793}" destId="{E94FF861-7CEF-43FC-97B4-BB7BAD40CDED}" srcOrd="0" destOrd="0" presId="urn:microsoft.com/office/officeart/2018/2/layout/IconVerticalSolidList"/>
    <dgm:cxn modelId="{B1CF4B50-187E-4B90-8715-24D6B97D8C75}" type="presParOf" srcId="{E94FF861-7CEF-43FC-97B4-BB7BAD40CDED}" destId="{3CA8D35D-6631-4A36-82DD-DCA8A568F6D6}" srcOrd="0" destOrd="0" presId="urn:microsoft.com/office/officeart/2018/2/layout/IconVerticalSolidList"/>
    <dgm:cxn modelId="{BDF27942-1E67-4464-94EB-5E5FFDE7E2FC}" type="presParOf" srcId="{E94FF861-7CEF-43FC-97B4-BB7BAD40CDED}" destId="{1BD4360F-A76C-4869-83D3-EACF1EAC8776}" srcOrd="1" destOrd="0" presId="urn:microsoft.com/office/officeart/2018/2/layout/IconVerticalSolidList"/>
    <dgm:cxn modelId="{050D66B7-BB40-462E-A938-CF158259756D}" type="presParOf" srcId="{E94FF861-7CEF-43FC-97B4-BB7BAD40CDED}" destId="{9606C544-3C8A-49BA-AA3F-6BB8D267CBDE}" srcOrd="2" destOrd="0" presId="urn:microsoft.com/office/officeart/2018/2/layout/IconVerticalSolidList"/>
    <dgm:cxn modelId="{166E4830-10CF-4C95-B0DD-6E419570A6C0}" type="presParOf" srcId="{E94FF861-7CEF-43FC-97B4-BB7BAD40CDED}" destId="{8736AF00-0651-4DD4-92D4-B6B7AAC64E4E}" srcOrd="3" destOrd="0" presId="urn:microsoft.com/office/officeart/2018/2/layout/IconVerticalSolidList"/>
    <dgm:cxn modelId="{10A34F8F-64C3-40C9-BE3C-ED104B0D192A}" type="presParOf" srcId="{E94FF861-7CEF-43FC-97B4-BB7BAD40CDED}" destId="{CB300CC9-B7FD-4733-8BC2-54DEB5EE5866}" srcOrd="4" destOrd="0" presId="urn:microsoft.com/office/officeart/2018/2/layout/IconVerticalSolidList"/>
    <dgm:cxn modelId="{42A3B036-B15C-416D-8A3A-AA5B4129299B}" type="presParOf" srcId="{57F1D880-1774-474E-A6E9-F1FB1C743793}" destId="{0F900151-B1BA-4048-94C9-972E211EF0B1}" srcOrd="1" destOrd="0" presId="urn:microsoft.com/office/officeart/2018/2/layout/IconVerticalSolidList"/>
    <dgm:cxn modelId="{78B18150-743B-43F1-91C2-253531DCAB3B}" type="presParOf" srcId="{57F1D880-1774-474E-A6E9-F1FB1C743793}" destId="{6D021254-87DB-4FC2-91BE-5F900B464831}" srcOrd="2" destOrd="0" presId="urn:microsoft.com/office/officeart/2018/2/layout/IconVerticalSolidList"/>
    <dgm:cxn modelId="{50AF8C3C-1640-4932-881C-291AE7435593}" type="presParOf" srcId="{6D021254-87DB-4FC2-91BE-5F900B464831}" destId="{AE53F2A8-F04D-42FF-B13B-8FD36DF3FD91}" srcOrd="0" destOrd="0" presId="urn:microsoft.com/office/officeart/2018/2/layout/IconVerticalSolidList"/>
    <dgm:cxn modelId="{0F8A8C6B-3B17-40E1-A702-20573CC2A9C2}" type="presParOf" srcId="{6D021254-87DB-4FC2-91BE-5F900B464831}" destId="{4914CC2A-9E62-4E46-B892-CE39634A461D}" srcOrd="1" destOrd="0" presId="urn:microsoft.com/office/officeart/2018/2/layout/IconVerticalSolidList"/>
    <dgm:cxn modelId="{D5C7C7FE-AB6F-4A07-AF93-7657FFCFE8BB}" type="presParOf" srcId="{6D021254-87DB-4FC2-91BE-5F900B464831}" destId="{0A79C480-3A8C-4DEB-A23C-9E890B2F90B9}" srcOrd="2" destOrd="0" presId="urn:microsoft.com/office/officeart/2018/2/layout/IconVerticalSolidList"/>
    <dgm:cxn modelId="{34ED67D1-8D0A-43E8-B83D-84A819AC1F68}" type="presParOf" srcId="{6D021254-87DB-4FC2-91BE-5F900B464831}" destId="{487A6CB8-AE0A-4C66-A708-A0E43A7734DB}" srcOrd="3" destOrd="0" presId="urn:microsoft.com/office/officeart/2018/2/layout/IconVerticalSolidList"/>
    <dgm:cxn modelId="{D3589854-9BBA-46BD-A752-84971E086AE6}" type="presParOf" srcId="{57F1D880-1774-474E-A6E9-F1FB1C743793}" destId="{22D61615-6AEE-4D18-B97D-4AE6DDFBF59E}" srcOrd="3" destOrd="0" presId="urn:microsoft.com/office/officeart/2018/2/layout/IconVerticalSolidList"/>
    <dgm:cxn modelId="{4D6F3452-D10C-40A9-9C1D-8562A0D3CC90}" type="presParOf" srcId="{57F1D880-1774-474E-A6E9-F1FB1C743793}" destId="{43E9FE20-B4EB-4A37-84D6-081439EA5407}" srcOrd="4" destOrd="0" presId="urn:microsoft.com/office/officeart/2018/2/layout/IconVerticalSolidList"/>
    <dgm:cxn modelId="{A3B462CC-9360-474F-B8EE-42BC6FD283A8}" type="presParOf" srcId="{43E9FE20-B4EB-4A37-84D6-081439EA5407}" destId="{692CD2D8-7556-4C27-B5FB-B50098066297}" srcOrd="0" destOrd="0" presId="urn:microsoft.com/office/officeart/2018/2/layout/IconVerticalSolidList"/>
    <dgm:cxn modelId="{C52F0F8C-FFFB-4285-A4A6-393A9B9A0127}" type="presParOf" srcId="{43E9FE20-B4EB-4A37-84D6-081439EA5407}" destId="{50759B0E-76FB-4EEA-8D98-5A12E538C21E}" srcOrd="1" destOrd="0" presId="urn:microsoft.com/office/officeart/2018/2/layout/IconVerticalSolidList"/>
    <dgm:cxn modelId="{22D5BA41-6540-4ED9-9C77-3AA006CC3D4C}" type="presParOf" srcId="{43E9FE20-B4EB-4A37-84D6-081439EA5407}" destId="{2F5B4119-2A2C-402A-95A0-74BC292CB81B}" srcOrd="2" destOrd="0" presId="urn:microsoft.com/office/officeart/2018/2/layout/IconVerticalSolidList"/>
    <dgm:cxn modelId="{0EC02F20-3EE1-44F1-8AB7-A0010A7BEC6E}" type="presParOf" srcId="{43E9FE20-B4EB-4A37-84D6-081439EA5407}" destId="{13A66582-2D12-4F95-B3F9-C85683A24759}" srcOrd="3" destOrd="0" presId="urn:microsoft.com/office/officeart/2018/2/layout/IconVerticalSolidList"/>
    <dgm:cxn modelId="{5A19DBE0-054A-489D-86F4-A8414F75CFA1}" type="presParOf" srcId="{57F1D880-1774-474E-A6E9-F1FB1C743793}" destId="{F002AD15-20AA-4573-890A-5F22E959502F}" srcOrd="5" destOrd="0" presId="urn:microsoft.com/office/officeart/2018/2/layout/IconVerticalSolidList"/>
    <dgm:cxn modelId="{FB375123-B2C8-47D3-B5CC-4CF1CAA3F971}" type="presParOf" srcId="{57F1D880-1774-474E-A6E9-F1FB1C743793}" destId="{32C24852-92EC-46BF-BD83-868969BB4BC5}" srcOrd="6" destOrd="0" presId="urn:microsoft.com/office/officeart/2018/2/layout/IconVerticalSolidList"/>
    <dgm:cxn modelId="{FFA2A889-1947-4130-B84C-C1E7568B6536}" type="presParOf" srcId="{32C24852-92EC-46BF-BD83-868969BB4BC5}" destId="{66405CF2-3602-4832-9662-6E8DAC2A6846}" srcOrd="0" destOrd="0" presId="urn:microsoft.com/office/officeart/2018/2/layout/IconVerticalSolidList"/>
    <dgm:cxn modelId="{3F27C14D-F787-4B04-A5B3-7949820C7B05}" type="presParOf" srcId="{32C24852-92EC-46BF-BD83-868969BB4BC5}" destId="{5969195A-A0DE-4F1A-841B-952CCA9BDB38}" srcOrd="1" destOrd="0" presId="urn:microsoft.com/office/officeart/2018/2/layout/IconVerticalSolidList"/>
    <dgm:cxn modelId="{775C9C9C-A22E-41CF-B7F6-CBA232D3BC13}" type="presParOf" srcId="{32C24852-92EC-46BF-BD83-868969BB4BC5}" destId="{125E0FDC-4C39-473A-88F9-9D1E2EB944FB}" srcOrd="2" destOrd="0" presId="urn:microsoft.com/office/officeart/2018/2/layout/IconVerticalSolidList"/>
    <dgm:cxn modelId="{01273AE2-6CCB-4AA6-B016-9FD70D8C3A24}" type="presParOf" srcId="{32C24852-92EC-46BF-BD83-868969BB4BC5}" destId="{830D5D26-4BE6-4722-9D0E-1CB12143DDD0}" srcOrd="3" destOrd="0" presId="urn:microsoft.com/office/officeart/2018/2/layout/IconVerticalSolidList"/>
    <dgm:cxn modelId="{DA9A9F2E-2D27-4339-A2D7-2BB8F8020DED}" type="presParOf" srcId="{32C24852-92EC-46BF-BD83-868969BB4BC5}" destId="{77BB57EE-EBFC-48D5-95C5-D58EFEA5819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8D35D-6631-4A36-82DD-DCA8A568F6D6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4360F-A76C-4869-83D3-EACF1EAC8776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6AF00-0651-4DD4-92D4-B6B7AAC64E4E}">
      <dsp:nvSpPr>
        <dsp:cNvPr id="0" name=""/>
        <dsp:cNvSpPr/>
      </dsp:nvSpPr>
      <dsp:spPr>
        <a:xfrm>
          <a:off x="994536" y="1698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VLA detects a variety of sources due to its relatively coarse resolution</a:t>
          </a:r>
        </a:p>
      </dsp:txBody>
      <dsp:txXfrm>
        <a:off x="994536" y="1698"/>
        <a:ext cx="4328159" cy="861070"/>
      </dsp:txXfrm>
    </dsp:sp>
    <dsp:sp modelId="{CB300CC9-B7FD-4733-8BC2-54DEB5EE5866}">
      <dsp:nvSpPr>
        <dsp:cNvPr id="0" name=""/>
        <dsp:cNvSpPr/>
      </dsp:nvSpPr>
      <dsp:spPr>
        <a:xfrm>
          <a:off x="5322696" y="1698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Identifies locations for object pointings</a:t>
          </a:r>
        </a:p>
      </dsp:txBody>
      <dsp:txXfrm>
        <a:off x="5322696" y="1698"/>
        <a:ext cx="4295436" cy="861070"/>
      </dsp:txXfrm>
    </dsp:sp>
    <dsp:sp modelId="{AE53F2A8-F04D-42FF-B13B-8FD36DF3FD91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4CC2A-9E62-4E46-B892-CE39634A461D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A6CB8-AE0A-4C66-A708-A0E43A7734DB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VLBA is only sensitive to near-point source emission</a:t>
          </a:r>
        </a:p>
      </dsp:txBody>
      <dsp:txXfrm>
        <a:off x="994536" y="1078036"/>
        <a:ext cx="8623596" cy="861070"/>
      </dsp:txXfrm>
    </dsp:sp>
    <dsp:sp modelId="{692CD2D8-7556-4C27-B5FB-B50098066297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59B0E-76FB-4EEA-8D98-5A12E538C21E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66582-2D12-4F95-B3F9-C85683A24759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Emission from SF sources are extended throughout galaxy, AGN produce most to all of emissions from the galaxy center</a:t>
          </a:r>
        </a:p>
      </dsp:txBody>
      <dsp:txXfrm>
        <a:off x="994536" y="2154374"/>
        <a:ext cx="8623596" cy="861070"/>
      </dsp:txXfrm>
    </dsp:sp>
    <dsp:sp modelId="{66405CF2-3602-4832-9662-6E8DAC2A6846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9195A-A0DE-4F1A-841B-952CCA9BDB38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D5D26-4BE6-4722-9D0E-1CB12143DDD0}">
      <dsp:nvSpPr>
        <dsp:cNvPr id="0" name=""/>
        <dsp:cNvSpPr/>
      </dsp:nvSpPr>
      <dsp:spPr>
        <a:xfrm>
          <a:off x="994536" y="3230712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Further and more accurate differentiation requires UV/Visible/NIR</a:t>
          </a:r>
        </a:p>
      </dsp:txBody>
      <dsp:txXfrm>
        <a:off x="994536" y="3230712"/>
        <a:ext cx="4328159" cy="861070"/>
      </dsp:txXfrm>
    </dsp:sp>
    <dsp:sp modelId="{77BB57EE-EBFC-48D5-95C5-D58EFEA5819B}">
      <dsp:nvSpPr>
        <dsp:cNvPr id="0" name=""/>
        <dsp:cNvSpPr/>
      </dsp:nvSpPr>
      <dsp:spPr>
        <a:xfrm>
          <a:off x="5322696" y="3230712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Mixed cases (i.e. SF + weak AGN)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Object confusion (off-centered point sources)</a:t>
          </a:r>
        </a:p>
      </dsp:txBody>
      <dsp:txXfrm>
        <a:off x="5322696" y="3230712"/>
        <a:ext cx="4295436" cy="861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F633-51CB-4F71-BA33-2D9DE929FB2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7C8C-720A-4D2B-9F53-FCE4BCACC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5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od.nasa.gov/apod/ap110210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nrao.edu/gallery/sunrise-at-the-vla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lic.nrao.edu/gallery/red-sky-in-mornin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location: </a:t>
            </a:r>
            <a:r>
              <a:rPr lang="en-US" dirty="0">
                <a:hlinkClick r:id="rId3"/>
              </a:rPr>
              <a:t>https://apod.nasa.gov/apod/ap110210.html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67C8C-720A-4D2B-9F53-FCE4BCACC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locations: </a:t>
            </a:r>
            <a:r>
              <a:rPr lang="en-US" dirty="0">
                <a:hlinkClick r:id="rId3"/>
              </a:rPr>
              <a:t>https://public.nrao.edu/gallery/sunrise-at-the-vla/</a:t>
            </a:r>
            <a:endParaRPr lang="en-US" dirty="0"/>
          </a:p>
          <a:p>
            <a:r>
              <a:rPr lang="en-US" dirty="0">
                <a:hlinkClick r:id="rId4"/>
              </a:rPr>
              <a:t>https://public.nrao.edu/gallery/red-sky-in-morning/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67C8C-720A-4D2B-9F53-FCE4BCACC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1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3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91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7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3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4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AD760-484F-4F5D-BB14-5D54B88EB1D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A4D7E5-ABB3-463F-A525-49A9EDB8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0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5EA9-117B-4D11-8C9F-BB83AFC9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64734"/>
            <a:ext cx="7766936" cy="308610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Majority of the Faint (</a:t>
            </a:r>
            <a:r>
              <a:rPr lang="en-US" sz="5400" dirty="0" err="1"/>
              <a:t>μJy</a:t>
            </a:r>
            <a:r>
              <a:rPr lang="en-US" sz="5400" dirty="0"/>
              <a:t>) Radio Source Population Appears Powered by Star Formation, not AGN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7A80D-8360-42F7-A210-DE2D4A98E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Space Grant Intern: Liam Nolan</a:t>
            </a:r>
          </a:p>
          <a:p>
            <a:r>
              <a:rPr lang="en-US" dirty="0"/>
              <a:t>Mentor: Dr. Rolf Jansen</a:t>
            </a:r>
          </a:p>
        </p:txBody>
      </p:sp>
    </p:spTree>
    <p:extLst>
      <p:ext uri="{BB962C8B-B14F-4D97-AF65-F5344CB8AC3E}">
        <p14:creationId xmlns:p14="http://schemas.microsoft.com/office/powerpoint/2010/main" val="96949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CD7FF-6C2B-40A0-935A-057CD98E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Acknowledgements &amp; Thanks</a:t>
            </a:r>
            <a:endParaRPr lang="en-US" dirty="0"/>
          </a:p>
        </p:txBody>
      </p:sp>
      <p:sp>
        <p:nvSpPr>
          <p:cNvPr id="29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25B4-6ABB-41B5-A0C1-06A14582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Data</a:t>
            </a:r>
          </a:p>
          <a:p>
            <a:pPr marL="0" indent="0">
              <a:buNone/>
            </a:pPr>
            <a:r>
              <a:rPr lang="en-US" dirty="0"/>
              <a:t>R. Windhorst (ASU), R. Jansen (ASU), B. Cotton (NRAO), W. Brisken (NRAO), J. Gelfand (NYU), A. Matthews (UVA), C. Wilmer (</a:t>
            </a:r>
            <a:r>
              <a:rPr lang="en-US" dirty="0" err="1"/>
              <a:t>UofA</a:t>
            </a:r>
            <a:r>
              <a:rPr lang="en-US" dirty="0"/>
              <a:t>), W. Maksym (</a:t>
            </a:r>
            <a:r>
              <a:rPr lang="en-US" dirty="0" err="1"/>
              <a:t>CfA</a:t>
            </a:r>
            <a:r>
              <a:rPr lang="en-US" dirty="0"/>
              <a:t>),</a:t>
            </a:r>
          </a:p>
          <a:p>
            <a:pPr marL="0" indent="0">
              <a:buNone/>
            </a:pPr>
            <a:r>
              <a:rPr lang="en-US" dirty="0"/>
              <a:t>R. </a:t>
            </a:r>
            <a:r>
              <a:rPr lang="en-US" dirty="0" err="1"/>
              <a:t>Wrzosek</a:t>
            </a:r>
            <a:r>
              <a:rPr lang="en-US" dirty="0"/>
              <a:t> (NYU), T. Ashcraft (ASU).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Thanks</a:t>
            </a:r>
          </a:p>
          <a:p>
            <a:pPr marL="0" indent="0">
              <a:buNone/>
            </a:pPr>
            <a:r>
              <a:rPr lang="en-US" dirty="0"/>
              <a:t>R. Windhorst, S. Cohen, B. Joshi (ASU)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…and of course Dr. Rolf Jansen and the ASU/NASA Space Grant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477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AAEA-08A4-4AE0-9F48-D9104660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7872247" cy="1400530"/>
          </a:xfrm>
        </p:spPr>
        <p:txBody>
          <a:bodyPr/>
          <a:lstStyle/>
          <a:p>
            <a:r>
              <a:rPr lang="en-US" i="1" dirty="0"/>
              <a:t>JWST</a:t>
            </a:r>
            <a:r>
              <a:rPr lang="en-US" dirty="0"/>
              <a:t> and the North Ecliptic Pole Time-Domain Field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E69F-6B88-44E6-81B3-BDED53AF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7711826" cy="4195481"/>
          </a:xfrm>
        </p:spPr>
        <p:txBody>
          <a:bodyPr/>
          <a:lstStyle/>
          <a:p>
            <a:r>
              <a:rPr lang="en-US" dirty="0"/>
              <a:t>Planned start of </a:t>
            </a:r>
            <a:r>
              <a:rPr lang="en-US" i="1" dirty="0"/>
              <a:t>JWST</a:t>
            </a:r>
            <a:r>
              <a:rPr lang="en-US" dirty="0"/>
              <a:t> science observations in Spring 2022, including guaranteed time by R. Windhorst and team (GTO program #1176)</a:t>
            </a:r>
          </a:p>
          <a:p>
            <a:r>
              <a:rPr lang="en-US" dirty="0"/>
              <a:t>Survey of NEP TDF in 8 near-IR filters + </a:t>
            </a:r>
            <a:r>
              <a:rPr lang="en-US" dirty="0" err="1"/>
              <a:t>slitless</a:t>
            </a:r>
            <a:r>
              <a:rPr lang="en-US" dirty="0"/>
              <a:t> spectroscopy</a:t>
            </a:r>
          </a:p>
          <a:p>
            <a:r>
              <a:rPr lang="en-US" dirty="0"/>
              <a:t>Most suitable field for time-domain studies</a:t>
            </a:r>
          </a:p>
          <a:p>
            <a:pPr lvl="1"/>
            <a:r>
              <a:rPr lang="en-US" dirty="0"/>
              <a:t>Visible year-round</a:t>
            </a:r>
          </a:p>
          <a:p>
            <a:pPr lvl="1"/>
            <a:r>
              <a:rPr lang="en-US" dirty="0"/>
              <a:t>Low zodiacal foreground</a:t>
            </a:r>
          </a:p>
          <a:p>
            <a:pPr lvl="1"/>
            <a:r>
              <a:rPr lang="en-US" dirty="0"/>
              <a:t>Devoid of </a:t>
            </a:r>
            <a:r>
              <a:rPr lang="en-US" dirty="0" err="1"/>
              <a:t>NIRCam</a:t>
            </a:r>
            <a:r>
              <a:rPr lang="en-US" dirty="0"/>
              <a:t>-blinding sources</a:t>
            </a:r>
          </a:p>
          <a:p>
            <a:r>
              <a:rPr lang="en-US" dirty="0"/>
              <a:t>Important to undertake significant background study on field</a:t>
            </a:r>
          </a:p>
          <a:p>
            <a:pPr lvl="1"/>
            <a:r>
              <a:rPr lang="en-US" dirty="0"/>
              <a:t>X-ray through long-wave radio observations in hand or under way</a:t>
            </a:r>
          </a:p>
          <a:p>
            <a:pPr lvl="1"/>
            <a:r>
              <a:rPr lang="en-US" dirty="0"/>
              <a:t>Deep VLA 3GHz (~10cm) radio continuum observations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4ADF80-0033-48AE-9A9B-811FEBE50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3" y="3593949"/>
            <a:ext cx="3481137" cy="3264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C87CA-73A4-4E18-85E1-CC759B408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3" y="0"/>
            <a:ext cx="3481137" cy="36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9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D6F7-7AE5-4D36-BD14-9E0C6296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960" y="266699"/>
            <a:ext cx="6537660" cy="656579"/>
          </a:xfrm>
        </p:spPr>
        <p:txBody>
          <a:bodyPr>
            <a:normAutofit/>
          </a:bodyPr>
          <a:lstStyle/>
          <a:p>
            <a:r>
              <a:rPr lang="en-US" dirty="0"/>
              <a:t>Faint Radio Source Population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FEAF8-F274-456B-892B-CE7E5A1BF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r="7663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BB2C1-26A1-4114-A936-9116FC61EF91}"/>
              </a:ext>
            </a:extLst>
          </p:cNvPr>
          <p:cNvSpPr txBox="1">
            <a:spLocks/>
          </p:cNvSpPr>
          <p:nvPr/>
        </p:nvSpPr>
        <p:spPr>
          <a:xfrm>
            <a:off x="4665960" y="1986373"/>
            <a:ext cx="6392566" cy="288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/>
              <a:t>What powers this population?</a:t>
            </a:r>
          </a:p>
          <a:p>
            <a:r>
              <a:rPr lang="en-US" sz="1800" dirty="0"/>
              <a:t>Assumed to be primarily star-forming, with ~10% AGN, but not confirmed</a:t>
            </a:r>
          </a:p>
          <a:p>
            <a:r>
              <a:rPr lang="en-US" sz="1800" dirty="0"/>
              <a:t>Far-IR observations lacking in field, req. large-aperture cryogenic space mission</a:t>
            </a:r>
          </a:p>
          <a:p>
            <a:r>
              <a:rPr lang="en-US" sz="1800" dirty="0"/>
              <a:t>If proportion of star-formation to AGN holds, promising for use of radio data in lieu of more difficult FIR</a:t>
            </a:r>
          </a:p>
          <a:p>
            <a:pPr lvl="1"/>
            <a:r>
              <a:rPr lang="en-US" sz="1600" dirty="0"/>
              <a:t>Ground-based instead of space-based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55067-9F74-4FF0-A85F-97A1A756B21B}"/>
              </a:ext>
            </a:extLst>
          </p:cNvPr>
          <p:cNvSpPr txBox="1"/>
          <p:nvPr/>
        </p:nvSpPr>
        <p:spPr>
          <a:xfrm>
            <a:off x="4058948" y="6581001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NASA APOD</a:t>
            </a:r>
          </a:p>
        </p:txBody>
      </p:sp>
    </p:spTree>
    <p:extLst>
      <p:ext uri="{BB962C8B-B14F-4D97-AF65-F5344CB8AC3E}">
        <p14:creationId xmlns:p14="http://schemas.microsoft.com/office/powerpoint/2010/main" val="159748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822DC-21C4-4513-A512-FD7056433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8" b="-2"/>
          <a:stretch/>
        </p:blipFill>
        <p:spPr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FE4391-11CD-4595-A3C9-CFECED28A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7791D-D26E-42F3-9F3E-A60A8E3B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08" y="2154432"/>
            <a:ext cx="4193810" cy="2549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Very Large Array &amp; Very Long Baseline Array Observations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889E8-B105-45D6-B147-D1AEAB905E1C}"/>
              </a:ext>
            </a:extLst>
          </p:cNvPr>
          <p:cNvSpPr txBox="1"/>
          <p:nvPr/>
        </p:nvSpPr>
        <p:spPr>
          <a:xfrm>
            <a:off x="10457079" y="6581001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Credit: NRAO/AUI/NSF</a:t>
            </a:r>
          </a:p>
        </p:txBody>
      </p:sp>
    </p:spTree>
    <p:extLst>
      <p:ext uri="{BB962C8B-B14F-4D97-AF65-F5344CB8AC3E}">
        <p14:creationId xmlns:p14="http://schemas.microsoft.com/office/powerpoint/2010/main" val="2390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3CE8-E9B2-407B-9A13-8DEAD3A3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7E30A-EF29-4DBB-BBE3-0C37EA083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~47 hrs. of </a:t>
                </a:r>
                <a:r>
                  <a:rPr lang="en-US" sz="1800" dirty="0" err="1"/>
                  <a:t>jVLA</a:t>
                </a:r>
                <a:r>
                  <a:rPr lang="en-US" sz="1800" dirty="0"/>
                  <a:t> 3 GHz observations in B and A configuration (PI: Windhorst)</a:t>
                </a:r>
              </a:p>
              <a:p>
                <a:pPr lvl="1"/>
                <a:r>
                  <a:rPr lang="en-US" sz="1600" dirty="0"/>
                  <a:t>Depth of ~0.9 </a:t>
                </a:r>
                <a:r>
                  <a:rPr lang="en-US" sz="1600" dirty="0" err="1"/>
                  <a:t>μJy</a:t>
                </a:r>
                <a:r>
                  <a:rPr lang="en-US" sz="1600" dirty="0"/>
                  <a:t> (4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/>
                  <a:t>) at ~1” resolution (FWHM)</a:t>
                </a:r>
              </a:p>
              <a:p>
                <a:r>
                  <a:rPr lang="en-US" sz="1800" dirty="0"/>
                  <a:t>~147 hrs. of VLBA 4.8Ghz long-baseline radio observations (PI: </a:t>
                </a:r>
                <a:r>
                  <a:rPr lang="en-US" sz="1800" dirty="0" err="1"/>
                  <a:t>Brisken</a:t>
                </a:r>
                <a:r>
                  <a:rPr lang="en-US" sz="1800" dirty="0"/>
                  <a:t>)</a:t>
                </a:r>
              </a:p>
              <a:p>
                <a:pPr lvl="1"/>
                <a:r>
                  <a:rPr lang="en-US" sz="1600" dirty="0"/>
                  <a:t>Depth of ~20 μJy (6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/>
                  <a:t>) at ~3 mas resolution (FWHM)</a:t>
                </a:r>
              </a:p>
              <a:p>
                <a:r>
                  <a:rPr lang="en-US" sz="1800" dirty="0"/>
                  <a:t>Seek patterns in near-IR and visible images for AGN signature, i.e. central point source or color</a:t>
                </a:r>
              </a:p>
              <a:p>
                <a:pPr lvl="1"/>
                <a:r>
                  <a:rPr lang="en-US" sz="1600" dirty="0"/>
                  <a:t>LBT/LBC </a:t>
                </a:r>
                <a:r>
                  <a:rPr lang="en-US" sz="1600" dirty="0" err="1"/>
                  <a:t>Ugiz</a:t>
                </a:r>
                <a:r>
                  <a:rPr lang="en-US" sz="1600" dirty="0"/>
                  <a:t> (PI: Jansen)</a:t>
                </a:r>
              </a:p>
              <a:p>
                <a:pPr lvl="1"/>
                <a:r>
                  <a:rPr lang="en-US" sz="1600" dirty="0"/>
                  <a:t>HST WFC3/UVIS F275W + ACSWFC F435W+F606W (PI: Jansen)</a:t>
                </a:r>
              </a:p>
              <a:p>
                <a:pPr lvl="1"/>
                <a:r>
                  <a:rPr lang="en-US" sz="1600" dirty="0"/>
                  <a:t>MMT/MMIRS YJHK (PI: Wilmer)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7E30A-EF29-4DBB-BBE3-0C37EA083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21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A3CC1-E3A5-45F0-BBB7-0741BCEF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Methods: Differentiating Between Star-Formation and AGN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B4B363-CE1D-4042-9887-3BED25B50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13291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56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28EDB-3329-4ABC-8917-7246D915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538" y="1595035"/>
            <a:ext cx="4705015" cy="4711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BE4EC-DAA4-4459-93C3-C408D21F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757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D6E7-BC10-4142-BF26-ED7F8758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20296"/>
            <a:ext cx="6428457" cy="4784986"/>
          </a:xfrm>
        </p:spPr>
        <p:txBody>
          <a:bodyPr>
            <a:normAutofit/>
          </a:bodyPr>
          <a:lstStyle/>
          <a:p>
            <a:r>
              <a:rPr lang="en-US" dirty="0"/>
              <a:t>Excised 64x64 pixel “postage stamps” of all ~2500 VLA-detected sources</a:t>
            </a:r>
          </a:p>
          <a:p>
            <a:r>
              <a:rPr lang="en-US" dirty="0"/>
              <a:t>Preliminary results show 12 VLBA detections at &gt;18 </a:t>
            </a:r>
            <a:r>
              <a:rPr lang="en-US" dirty="0" err="1"/>
              <a:t>μJy</a:t>
            </a:r>
            <a:r>
              <a:rPr lang="en-US" dirty="0"/>
              <a:t> of ~130 VLA sources targeted</a:t>
            </a:r>
          </a:p>
          <a:p>
            <a:r>
              <a:rPr lang="en-US" dirty="0"/>
              <a:t>Created color composites for VLBA-detected sources and a comparison set of non-detections</a:t>
            </a:r>
          </a:p>
          <a:p>
            <a:pPr lvl="1"/>
            <a:r>
              <a:rPr lang="en-US" dirty="0"/>
              <a:t>Excised 136x136 (~5” square) pixel stamps from </a:t>
            </a:r>
            <a:r>
              <a:rPr lang="en-US" i="1" dirty="0"/>
              <a:t>HST</a:t>
            </a:r>
            <a:r>
              <a:rPr lang="en-US" dirty="0"/>
              <a:t> images where available</a:t>
            </a:r>
          </a:p>
          <a:p>
            <a:pPr lvl="1"/>
            <a:r>
              <a:rPr lang="en-US" dirty="0"/>
              <a:t>Others are 30x30 (~5” square) pixel stamps from LBT/LBC images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4CFB21-EBEF-4055-9B65-65684CA1E6AF}"/>
              </a:ext>
            </a:extLst>
          </p:cNvPr>
          <p:cNvCxnSpPr>
            <a:cxnSpLocks/>
          </p:cNvCxnSpPr>
          <p:nvPr/>
        </p:nvCxnSpPr>
        <p:spPr>
          <a:xfrm>
            <a:off x="7480091" y="1598481"/>
            <a:ext cx="4711909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9AEC09-DEBE-4218-9CAF-BABBF58FEADB}"/>
              </a:ext>
            </a:extLst>
          </p:cNvPr>
          <p:cNvCxnSpPr>
            <a:cxnSpLocks/>
          </p:cNvCxnSpPr>
          <p:nvPr/>
        </p:nvCxnSpPr>
        <p:spPr>
          <a:xfrm flipV="1">
            <a:off x="7480091" y="1598481"/>
            <a:ext cx="0" cy="1167579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FD1451-ECA1-40CB-BC0A-69D0339CF448}"/>
              </a:ext>
            </a:extLst>
          </p:cNvPr>
          <p:cNvCxnSpPr/>
          <p:nvPr/>
        </p:nvCxnSpPr>
        <p:spPr>
          <a:xfrm>
            <a:off x="9835515" y="2183130"/>
            <a:ext cx="2356485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5B0C89-29F9-41DC-9C8B-435C2D43AA56}"/>
              </a:ext>
            </a:extLst>
          </p:cNvPr>
          <p:cNvCxnSpPr>
            <a:cxnSpLocks/>
          </p:cNvCxnSpPr>
          <p:nvPr/>
        </p:nvCxnSpPr>
        <p:spPr>
          <a:xfrm>
            <a:off x="12192000" y="1598481"/>
            <a:ext cx="0" cy="584649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1A0B38-C407-4B63-8907-995DB8EA22A5}"/>
              </a:ext>
            </a:extLst>
          </p:cNvPr>
          <p:cNvCxnSpPr/>
          <p:nvPr/>
        </p:nvCxnSpPr>
        <p:spPr>
          <a:xfrm>
            <a:off x="7480091" y="2766060"/>
            <a:ext cx="2355424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2041BA-C96C-4BB2-8DF1-CAD5486546D7}"/>
              </a:ext>
            </a:extLst>
          </p:cNvPr>
          <p:cNvCxnSpPr/>
          <p:nvPr/>
        </p:nvCxnSpPr>
        <p:spPr>
          <a:xfrm>
            <a:off x="9835515" y="2183130"/>
            <a:ext cx="0" cy="58293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BFBCC8-4EB4-42BE-9AB7-36D80F3B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1" y="1480136"/>
            <a:ext cx="4859020" cy="3223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B86314-DC38-4580-8588-2EC95274E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1" y="4861210"/>
            <a:ext cx="4859020" cy="1487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D12BA-70BE-45C6-AC0C-726ACA31A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t="307" r="442" b="307"/>
          <a:stretch/>
        </p:blipFill>
        <p:spPr>
          <a:xfrm rot="5400000">
            <a:off x="6720622" y="1481415"/>
            <a:ext cx="4868467" cy="48659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01A2EA5-7870-477D-A9C6-63922F39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7418"/>
          </a:xfrm>
        </p:spPr>
        <p:txBody>
          <a:bodyPr/>
          <a:lstStyle/>
          <a:p>
            <a:r>
              <a:rPr lang="en-US" dirty="0"/>
              <a:t>Results: Visible Composites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85999-D11E-4DEB-9885-CD8EAF324FFE}"/>
              </a:ext>
            </a:extLst>
          </p:cNvPr>
          <p:cNvSpPr txBox="1"/>
          <p:nvPr/>
        </p:nvSpPr>
        <p:spPr>
          <a:xfrm>
            <a:off x="604190" y="1480135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VLBA-detected, HST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131F60-8770-43C0-96E2-6C46061FC29B}"/>
              </a:ext>
            </a:extLst>
          </p:cNvPr>
          <p:cNvSpPr txBox="1"/>
          <p:nvPr/>
        </p:nvSpPr>
        <p:spPr>
          <a:xfrm>
            <a:off x="604190" y="4888176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VLBA-detected, LBC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697E53-0F62-4648-A6BE-996D11C8404C}"/>
              </a:ext>
            </a:extLst>
          </p:cNvPr>
          <p:cNvSpPr txBox="1"/>
          <p:nvPr/>
        </p:nvSpPr>
        <p:spPr>
          <a:xfrm>
            <a:off x="6721901" y="1480134"/>
            <a:ext cx="270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VLBA non-detected, HST</a:t>
            </a:r>
          </a:p>
        </p:txBody>
      </p:sp>
    </p:spTree>
    <p:extLst>
      <p:ext uri="{BB962C8B-B14F-4D97-AF65-F5344CB8AC3E}">
        <p14:creationId xmlns:p14="http://schemas.microsoft.com/office/powerpoint/2010/main" val="29522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B4AFA556-FF8F-40D5-95DF-42C105AF5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36" y="1428399"/>
            <a:ext cx="5852172" cy="4389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90760-D009-4F94-8D1E-6DF8EFE4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Flux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DC100-208C-4E6B-80FB-A3EFDAD9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428400"/>
            <a:ext cx="5347855" cy="4820000"/>
          </a:xfrm>
        </p:spPr>
        <p:txBody>
          <a:bodyPr/>
          <a:lstStyle/>
          <a:p>
            <a:r>
              <a:rPr lang="en-US" dirty="0"/>
              <a:t>Used spectral slopes across 2–4GHz bandpass (from W. Cotton) to predict 4.8 GHz flux of detected and non-detected VLA sources</a:t>
            </a:r>
          </a:p>
          <a:p>
            <a:r>
              <a:rPr lang="en-US" dirty="0"/>
              <a:t>Compared to actual measurements for detected sources</a:t>
            </a:r>
          </a:p>
          <a:p>
            <a:r>
              <a:rPr lang="en-US" dirty="0"/>
              <a:t>Compared to detection limit for non-detected sources</a:t>
            </a:r>
          </a:p>
          <a:p>
            <a:pPr lvl="1"/>
            <a:r>
              <a:rPr lang="en-US" dirty="0"/>
              <a:t>100+ sources with predicted flux above detection limit – definitively </a:t>
            </a:r>
            <a:r>
              <a:rPr lang="en-US" i="1" dirty="0"/>
              <a:t>not</a:t>
            </a:r>
            <a:r>
              <a:rPr lang="en-US" dirty="0"/>
              <a:t> powered by AGN!</a:t>
            </a:r>
          </a:p>
          <a:p>
            <a:r>
              <a:rPr lang="en-US" dirty="0"/>
              <a:t>Distribution consistent with predicted ratio of ~10% of AGN-powered galaxies</a:t>
            </a:r>
          </a:p>
          <a:p>
            <a:r>
              <a:rPr lang="en-US" b="1" dirty="0">
                <a:solidFill>
                  <a:schemeClr val="accent3"/>
                </a:solidFill>
              </a:rPr>
              <a:t>The Radio-FIR relation holds for the bulk of the faint (</a:t>
            </a:r>
            <a:r>
              <a:rPr lang="el-GR" b="1" dirty="0">
                <a:solidFill>
                  <a:schemeClr val="accent3"/>
                </a:solidFill>
              </a:rPr>
              <a:t>μ</a:t>
            </a:r>
            <a:r>
              <a:rPr lang="en-US" b="1" dirty="0">
                <a:solidFill>
                  <a:schemeClr val="accent3"/>
                </a:solidFill>
              </a:rPr>
              <a:t>Jy) radio source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331F1-A36F-4AFE-8CA8-DD67FB553372}"/>
              </a:ext>
            </a:extLst>
          </p:cNvPr>
          <p:cNvSpPr txBox="1"/>
          <p:nvPr/>
        </p:nvSpPr>
        <p:spPr>
          <a:xfrm>
            <a:off x="7285338" y="533590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6FBFB-DAE7-4F13-A67B-4442371878C4}"/>
              </a:ext>
            </a:extLst>
          </p:cNvPr>
          <p:cNvSpPr txBox="1"/>
          <p:nvPr/>
        </p:nvSpPr>
        <p:spPr>
          <a:xfrm>
            <a:off x="7908255" y="533738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026AB-5917-496F-9945-8998ED872FB5}"/>
              </a:ext>
            </a:extLst>
          </p:cNvPr>
          <p:cNvSpPr txBox="1"/>
          <p:nvPr/>
        </p:nvSpPr>
        <p:spPr>
          <a:xfrm>
            <a:off x="8334383" y="533738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F8BAB-1BD5-417B-80A6-A741CE900545}"/>
              </a:ext>
            </a:extLst>
          </p:cNvPr>
          <p:cNvSpPr txBox="1"/>
          <p:nvPr/>
        </p:nvSpPr>
        <p:spPr>
          <a:xfrm>
            <a:off x="10109915" y="533738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300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2353A-8618-4291-9250-849FA7AF2D08}"/>
              </a:ext>
            </a:extLst>
          </p:cNvPr>
          <p:cNvSpPr txBox="1"/>
          <p:nvPr/>
        </p:nvSpPr>
        <p:spPr>
          <a:xfrm>
            <a:off x="10740230" y="5346266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D1C950-F2D0-4E25-98D7-6D97D90C84B8}"/>
              </a:ext>
            </a:extLst>
          </p:cNvPr>
          <p:cNvSpPr txBox="1"/>
          <p:nvPr/>
        </p:nvSpPr>
        <p:spPr>
          <a:xfrm>
            <a:off x="11326157" y="5346265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F776F-70CA-439F-8B42-FFD054E73926}"/>
              </a:ext>
            </a:extLst>
          </p:cNvPr>
          <p:cNvSpPr txBox="1"/>
          <p:nvPr/>
        </p:nvSpPr>
        <p:spPr>
          <a:xfrm>
            <a:off x="6666860" y="244474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300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B8D672-922B-41A9-85E4-89D226367964}"/>
              </a:ext>
            </a:extLst>
          </p:cNvPr>
          <p:cNvSpPr txBox="1"/>
          <p:nvPr/>
        </p:nvSpPr>
        <p:spPr>
          <a:xfrm>
            <a:off x="6666859" y="2027497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703AF4-0C59-408A-862A-E630B79C5622}"/>
              </a:ext>
            </a:extLst>
          </p:cNvPr>
          <p:cNvSpPr txBox="1"/>
          <p:nvPr/>
        </p:nvSpPr>
        <p:spPr>
          <a:xfrm>
            <a:off x="6702371" y="365211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70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A3D2B-01E6-45A4-96C9-F2F8E017EBEE}"/>
              </a:ext>
            </a:extLst>
          </p:cNvPr>
          <p:cNvSpPr txBox="1"/>
          <p:nvPr/>
        </p:nvSpPr>
        <p:spPr>
          <a:xfrm>
            <a:off x="6702372" y="394507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778407-F200-4028-B606-E93FEBBDF8D8}"/>
              </a:ext>
            </a:extLst>
          </p:cNvPr>
          <p:cNvSpPr txBox="1"/>
          <p:nvPr/>
        </p:nvSpPr>
        <p:spPr>
          <a:xfrm>
            <a:off x="6692014" y="436972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638235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317</TotalTime>
  <Words>722</Words>
  <Application>Microsoft Office PowerPoint</Application>
  <PresentationFormat>Widescreen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Palatino Linotype</vt:lpstr>
      <vt:lpstr>Trebuchet MS</vt:lpstr>
      <vt:lpstr>Wingdings 3</vt:lpstr>
      <vt:lpstr>Facet</vt:lpstr>
      <vt:lpstr>Majority of the Faint (μJy) Radio Source Population Appears Powered by Star Formation, not AGN</vt:lpstr>
      <vt:lpstr>JWST and the North Ecliptic Pole Time-Domain Field</vt:lpstr>
      <vt:lpstr>Faint Radio Source Population</vt:lpstr>
      <vt:lpstr>Very Large Array &amp; Very Long Baseline Array Observations</vt:lpstr>
      <vt:lpstr>Available Data</vt:lpstr>
      <vt:lpstr>Methods: Differentiating Between Star-Formation and AGN</vt:lpstr>
      <vt:lpstr>Results</vt:lpstr>
      <vt:lpstr>Results: Visible Composites</vt:lpstr>
      <vt:lpstr>Results: Flux Predictions</vt:lpstr>
      <vt:lpstr>Acknowledgements &amp;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Powers the Faint (μJy) Radio Source Population?</dc:title>
  <dc:creator>Liam N</dc:creator>
  <cp:lastModifiedBy>Liam N</cp:lastModifiedBy>
  <cp:revision>25</cp:revision>
  <dcterms:created xsi:type="dcterms:W3CDTF">2020-04-03T17:52:15Z</dcterms:created>
  <dcterms:modified xsi:type="dcterms:W3CDTF">2021-03-30T14:37:34Z</dcterms:modified>
</cp:coreProperties>
</file>